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BOZAL" initials="AB" lastIdx="3" clrIdx="0">
    <p:extLst>
      <p:ext uri="{19B8F6BF-5375-455C-9EA6-DF929625EA0E}">
        <p15:presenceInfo xmlns:p15="http://schemas.microsoft.com/office/powerpoint/2012/main" userId="Adrian BOZ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7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ozal001\Desktop\Doctorado\1%20-%20Inhibidores%20Quimicos\Alto%20CO2\Adrian-Mario%20(NO%20ENTRAR)\Figuras\TFG-Figur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ozal001\Desktop\Doctorado\1%20-%20Inhibidores%20Quimicos\Alto%20CO2\Adrian-Mario%20(NO%20ENTRAR)\Figuras\TFG-Figura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ozal001\Desktop\Doctorado\1%20-%20Inhibidores%20Quimicos\Alto%20CO2\Adrian-Mario%20(NO%20ENTRAR)\Figuras\TFG-Figura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91-4AF2-B928-D37ED262F733}"/>
              </c:ext>
            </c:extLst>
          </c:dPt>
          <c:dPt>
            <c:idx val="1"/>
            <c:invertIfNegative val="0"/>
            <c:bubble3D val="0"/>
            <c:spPr>
              <a:pattFill prst="ltUpDiag">
                <a:fgClr>
                  <a:srgbClr val="FF505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91-4AF2-B928-D37ED262F733}"/>
              </c:ext>
            </c:extLst>
          </c:dPt>
          <c:dPt>
            <c:idx val="2"/>
            <c:invertIfNegative val="0"/>
            <c:bubble3D val="0"/>
            <c:spPr>
              <a:pattFill prst="ltUpDiag">
                <a:fgClr>
                  <a:srgbClr val="00808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91-4AF2-B928-D37ED262F733}"/>
              </c:ext>
            </c:extLst>
          </c:dPt>
          <c:dPt>
            <c:idx val="4"/>
            <c:invertIfNegative val="0"/>
            <c:bubble3D val="0"/>
            <c:spPr>
              <a:solidFill>
                <a:srgbClr val="FF5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C91-4AF2-B928-D37ED262F733}"/>
              </c:ext>
            </c:extLst>
          </c:dPt>
          <c:dPt>
            <c:idx val="5"/>
            <c:invertIfNegative val="0"/>
            <c:bubble3D val="0"/>
            <c:spPr>
              <a:solidFill>
                <a:srgbClr val="00808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C91-4AF2-B928-D37ED262F733}"/>
              </c:ext>
            </c:extLst>
          </c:dPt>
          <c:errBars>
            <c:errBarType val="both"/>
            <c:errValType val="cust"/>
            <c:noEndCap val="0"/>
            <c:plus>
              <c:numRef>
                <c:f>Delta!$E$4:$E$9</c:f>
                <c:numCache>
                  <c:formatCode>General</c:formatCode>
                  <c:ptCount val="6"/>
                  <c:pt idx="0">
                    <c:v>2.5212965840976834E-2</c:v>
                  </c:pt>
                  <c:pt idx="1">
                    <c:v>8.3266395480597014E-2</c:v>
                  </c:pt>
                  <c:pt idx="2">
                    <c:v>2.3523443732851916E-2</c:v>
                  </c:pt>
                  <c:pt idx="3">
                    <c:v>3.9851918064338888E-2</c:v>
                  </c:pt>
                  <c:pt idx="4">
                    <c:v>0.12076139276338645</c:v>
                  </c:pt>
                  <c:pt idx="5">
                    <c:v>1.9111595207172087E-2</c:v>
                  </c:pt>
                </c:numCache>
              </c:numRef>
            </c:plus>
            <c:minus>
              <c:numRef>
                <c:f>Delta!$E$4:$E$9</c:f>
                <c:numCache>
                  <c:formatCode>General</c:formatCode>
                  <c:ptCount val="6"/>
                  <c:pt idx="0">
                    <c:v>2.5212965840976834E-2</c:v>
                  </c:pt>
                  <c:pt idx="1">
                    <c:v>8.3266395480597014E-2</c:v>
                  </c:pt>
                  <c:pt idx="2">
                    <c:v>2.3523443732851916E-2</c:v>
                  </c:pt>
                  <c:pt idx="3">
                    <c:v>3.9851918064338888E-2</c:v>
                  </c:pt>
                  <c:pt idx="4">
                    <c:v>0.12076139276338645</c:v>
                  </c:pt>
                  <c:pt idx="5">
                    <c:v>1.9111595207172087E-2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multiLvlStrRef>
              <c:f>Delta!$B$4:$C$9</c:f>
              <c:multiLvlStrCache>
                <c:ptCount val="6"/>
                <c:lvl>
                  <c:pt idx="0">
                    <c:v>AS</c:v>
                  </c:pt>
                  <c:pt idx="1">
                    <c:v>AS+DP</c:v>
                  </c:pt>
                  <c:pt idx="2">
                    <c:v>AS+DS</c:v>
                  </c:pt>
                  <c:pt idx="3">
                    <c:v>AS</c:v>
                  </c:pt>
                  <c:pt idx="4">
                    <c:v>AS+DP</c:v>
                  </c:pt>
                  <c:pt idx="5">
                    <c:v>AS+DS</c:v>
                  </c:pt>
                </c:lvl>
                <c:lvl>
                  <c:pt idx="0">
                    <c:v>Ambient</c:v>
                  </c:pt>
                  <c:pt idx="3">
                    <c:v>Elevated</c:v>
                  </c:pt>
                </c:lvl>
              </c:multiLvlStrCache>
            </c:multiLvlStrRef>
          </c:cat>
          <c:val>
            <c:numRef>
              <c:f>Delta!$D$4:$D$9</c:f>
              <c:numCache>
                <c:formatCode>0.00</c:formatCode>
                <c:ptCount val="6"/>
                <c:pt idx="0">
                  <c:v>1.4419852895465379</c:v>
                </c:pt>
                <c:pt idx="1">
                  <c:v>1.5584146904739076</c:v>
                </c:pt>
                <c:pt idx="2">
                  <c:v>1.2852673700804049</c:v>
                </c:pt>
                <c:pt idx="3">
                  <c:v>1.2333919178857078</c:v>
                </c:pt>
                <c:pt idx="4">
                  <c:v>1.1625416057400093</c:v>
                </c:pt>
                <c:pt idx="5">
                  <c:v>1.1361164942821411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91-4AF2-B928-D37ED262F7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429220408"/>
        <c:axId val="429224672"/>
      </c:barChart>
      <c:catAx>
        <c:axId val="4292204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29224672"/>
        <c:crosses val="autoZero"/>
        <c:auto val="1"/>
        <c:lblAlgn val="ctr"/>
        <c:lblOffset val="100"/>
        <c:noMultiLvlLbl val="0"/>
      </c:catAx>
      <c:valAx>
        <c:axId val="429224672"/>
        <c:scaling>
          <c:orientation val="minMax"/>
          <c:max val="2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s-ES" sz="1000" b="1" i="0" baseline="0" dirty="0" err="1" smtClean="0">
                    <a:effectLst/>
                  </a:rPr>
                  <a:t>Nitrogen</a:t>
                </a:r>
                <a:r>
                  <a:rPr lang="es-ES" sz="1000" b="1" i="0" baseline="0" dirty="0" smtClean="0">
                    <a:effectLst/>
                  </a:rPr>
                  <a:t> </a:t>
                </a:r>
                <a:r>
                  <a:rPr lang="es-ES" sz="1000" b="1" i="0" baseline="0" dirty="0" err="1" smtClean="0">
                    <a:effectLst/>
                  </a:rPr>
                  <a:t>content</a:t>
                </a:r>
                <a:r>
                  <a:rPr lang="es-ES" sz="1000" b="1" i="0" baseline="0" dirty="0" smtClean="0">
                    <a:effectLst/>
                  </a:rPr>
                  <a:t> </a:t>
                </a:r>
                <a:endParaRPr lang="es-ES" sz="1000" dirty="0" smtClean="0">
                  <a:effectLst/>
                </a:endParaRPr>
              </a:p>
              <a:p>
                <a:pPr>
                  <a:defRPr/>
                </a:pPr>
                <a:r>
                  <a:rPr lang="es-ES" sz="1000" b="1" i="0" baseline="0" dirty="0" smtClean="0">
                    <a:effectLst/>
                  </a:rPr>
                  <a:t>(g N 100 g </a:t>
                </a:r>
                <a:r>
                  <a:rPr lang="es-ES" sz="1000" b="1" i="0" baseline="30000" dirty="0" smtClean="0">
                    <a:effectLst/>
                  </a:rPr>
                  <a:t>-1</a:t>
                </a:r>
                <a:r>
                  <a:rPr lang="es-ES" sz="1000" b="1" i="0" baseline="0" dirty="0" smtClean="0">
                    <a:effectLst/>
                  </a:rPr>
                  <a:t> </a:t>
                </a:r>
                <a:r>
                  <a:rPr lang="es-ES" sz="1000" b="1" i="0" baseline="0" dirty="0" err="1" smtClean="0">
                    <a:effectLst/>
                  </a:rPr>
                  <a:t>dry</a:t>
                </a:r>
                <a:r>
                  <a:rPr lang="es-ES" sz="1000" b="1" i="0" baseline="0" dirty="0" smtClean="0">
                    <a:effectLst/>
                  </a:rPr>
                  <a:t> </a:t>
                </a:r>
                <a:r>
                  <a:rPr lang="es-ES" sz="1000" b="1" i="0" baseline="0" dirty="0" err="1" smtClean="0">
                    <a:effectLst/>
                  </a:rPr>
                  <a:t>plant</a:t>
                </a:r>
                <a:r>
                  <a:rPr lang="es-ES" sz="1000" b="1" i="0" baseline="0" dirty="0" smtClean="0">
                    <a:effectLst/>
                  </a:rPr>
                  <a:t>)</a:t>
                </a:r>
                <a:endParaRPr lang="es-ES" sz="10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2805402087170048E-2"/>
              <c:y val="0.163886534839924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s-ES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29220408"/>
        <c:crosses val="autoZero"/>
        <c:crossBetween val="between"/>
        <c:majorUnit val="0.4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10-40BC-98F0-022DABCC7F5B}"/>
              </c:ext>
            </c:extLst>
          </c:dPt>
          <c:dPt>
            <c:idx val="1"/>
            <c:invertIfNegative val="0"/>
            <c:bubble3D val="0"/>
            <c:spPr>
              <a:pattFill prst="ltUpDiag">
                <a:fgClr>
                  <a:srgbClr val="FF505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10-40BC-98F0-022DABCC7F5B}"/>
              </c:ext>
            </c:extLst>
          </c:dPt>
          <c:dPt>
            <c:idx val="2"/>
            <c:invertIfNegative val="0"/>
            <c:bubble3D val="0"/>
            <c:spPr>
              <a:pattFill prst="ltUpDiag">
                <a:fgClr>
                  <a:srgbClr val="00808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10-40BC-98F0-022DABCC7F5B}"/>
              </c:ext>
            </c:extLst>
          </c:dPt>
          <c:dPt>
            <c:idx val="4"/>
            <c:invertIfNegative val="0"/>
            <c:bubble3D val="0"/>
            <c:spPr>
              <a:solidFill>
                <a:srgbClr val="FF5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F10-40BC-98F0-022DABCC7F5B}"/>
              </c:ext>
            </c:extLst>
          </c:dPt>
          <c:dPt>
            <c:idx val="5"/>
            <c:invertIfNegative val="0"/>
            <c:bubble3D val="0"/>
            <c:spPr>
              <a:solidFill>
                <a:srgbClr val="00808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F10-40BC-98F0-022DABCC7F5B}"/>
              </c:ext>
            </c:extLst>
          </c:dPt>
          <c:errBars>
            <c:errBarType val="both"/>
            <c:errValType val="cust"/>
            <c:noEndCap val="0"/>
            <c:plus>
              <c:numRef>
                <c:f>Delta!$Q$4:$Q$9</c:f>
                <c:numCache>
                  <c:formatCode>General</c:formatCode>
                  <c:ptCount val="6"/>
                  <c:pt idx="0">
                    <c:v>2.6786939566105044E-2</c:v>
                  </c:pt>
                  <c:pt idx="1">
                    <c:v>0.40039307072171404</c:v>
                  </c:pt>
                  <c:pt idx="2">
                    <c:v>8.2421624739511992E-2</c:v>
                  </c:pt>
                  <c:pt idx="3">
                    <c:v>0.16179642585590365</c:v>
                  </c:pt>
                  <c:pt idx="4">
                    <c:v>8.1095378682534275E-2</c:v>
                  </c:pt>
                  <c:pt idx="5">
                    <c:v>0.13456533577221458</c:v>
                  </c:pt>
                </c:numCache>
              </c:numRef>
            </c:plus>
            <c:minus>
              <c:numRef>
                <c:f>Delta!$Q$4:$Q$9</c:f>
                <c:numCache>
                  <c:formatCode>General</c:formatCode>
                  <c:ptCount val="6"/>
                  <c:pt idx="0">
                    <c:v>2.6786939566105044E-2</c:v>
                  </c:pt>
                  <c:pt idx="1">
                    <c:v>0.40039307072171404</c:v>
                  </c:pt>
                  <c:pt idx="2">
                    <c:v>8.2421624739511992E-2</c:v>
                  </c:pt>
                  <c:pt idx="3">
                    <c:v>0.16179642585590365</c:v>
                  </c:pt>
                  <c:pt idx="4">
                    <c:v>8.1095378682534275E-2</c:v>
                  </c:pt>
                  <c:pt idx="5">
                    <c:v>0.13456533577221458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multiLvlStrRef>
              <c:f>Delta!$N$4:$O$9</c:f>
              <c:multiLvlStrCache>
                <c:ptCount val="6"/>
                <c:lvl>
                  <c:pt idx="0">
                    <c:v>AS</c:v>
                  </c:pt>
                  <c:pt idx="1">
                    <c:v>AS+DP</c:v>
                  </c:pt>
                  <c:pt idx="2">
                    <c:v>AS+DS</c:v>
                  </c:pt>
                  <c:pt idx="3">
                    <c:v>AS</c:v>
                  </c:pt>
                  <c:pt idx="4">
                    <c:v>AS+DP</c:v>
                  </c:pt>
                  <c:pt idx="5">
                    <c:v>AS+DS</c:v>
                  </c:pt>
                </c:lvl>
                <c:lvl>
                  <c:pt idx="0">
                    <c:v>Ambient</c:v>
                  </c:pt>
                  <c:pt idx="3">
                    <c:v>Elevated</c:v>
                  </c:pt>
                </c:lvl>
              </c:multiLvlStrCache>
            </c:multiLvlStrRef>
          </c:cat>
          <c:val>
            <c:numRef>
              <c:f>Delta!$P$4:$P$9</c:f>
              <c:numCache>
                <c:formatCode>0.00</c:formatCode>
                <c:ptCount val="6"/>
                <c:pt idx="0">
                  <c:v>42.324724329344484</c:v>
                </c:pt>
                <c:pt idx="1">
                  <c:v>42.345303417183054</c:v>
                </c:pt>
                <c:pt idx="2">
                  <c:v>42.23746944345865</c:v>
                </c:pt>
                <c:pt idx="3">
                  <c:v>42.25964125226195</c:v>
                </c:pt>
                <c:pt idx="4">
                  <c:v>42.390353372485116</c:v>
                </c:pt>
                <c:pt idx="5">
                  <c:v>42.20075632391562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F10-40BC-98F0-022DABCC7F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348377696"/>
        <c:axId val="348378024"/>
      </c:barChart>
      <c:catAx>
        <c:axId val="3483776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8378024"/>
        <c:crosses val="autoZero"/>
        <c:auto val="1"/>
        <c:lblAlgn val="ctr"/>
        <c:lblOffset val="100"/>
        <c:noMultiLvlLbl val="0"/>
      </c:catAx>
      <c:valAx>
        <c:axId val="3483780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s-ES" sz="1000" b="1" i="0" baseline="0" dirty="0" err="1" smtClean="0">
                    <a:effectLst/>
                  </a:rPr>
                  <a:t>Carbon</a:t>
                </a:r>
                <a:r>
                  <a:rPr lang="es-ES" sz="1000" b="1" i="0" baseline="0" dirty="0" smtClean="0">
                    <a:effectLst/>
                  </a:rPr>
                  <a:t> </a:t>
                </a:r>
                <a:r>
                  <a:rPr lang="es-ES" sz="1000" b="1" i="0" baseline="0" dirty="0" err="1" smtClean="0">
                    <a:effectLst/>
                  </a:rPr>
                  <a:t>content</a:t>
                </a:r>
                <a:r>
                  <a:rPr lang="es-ES" sz="1000" b="1" i="0" baseline="0" dirty="0" smtClean="0">
                    <a:effectLst/>
                  </a:rPr>
                  <a:t> </a:t>
                </a:r>
                <a:endParaRPr lang="es-ES" sz="1000" dirty="0" smtClean="0">
                  <a:effectLst/>
                </a:endParaRPr>
              </a:p>
              <a:p>
                <a:pPr>
                  <a:defRPr/>
                </a:pPr>
                <a:r>
                  <a:rPr lang="es-ES" sz="1000" b="1" i="0" baseline="0" dirty="0" smtClean="0">
                    <a:effectLst/>
                  </a:rPr>
                  <a:t>(g C 100 g </a:t>
                </a:r>
                <a:r>
                  <a:rPr lang="es-ES" sz="1000" b="1" i="0" baseline="30000" dirty="0" smtClean="0">
                    <a:effectLst/>
                  </a:rPr>
                  <a:t>-1</a:t>
                </a:r>
                <a:r>
                  <a:rPr lang="es-ES" sz="1000" b="1" i="0" baseline="0" dirty="0" smtClean="0">
                    <a:effectLst/>
                  </a:rPr>
                  <a:t> </a:t>
                </a:r>
                <a:r>
                  <a:rPr lang="es-ES" sz="1000" b="1" i="0" baseline="0" dirty="0" err="1" smtClean="0">
                    <a:effectLst/>
                  </a:rPr>
                  <a:t>dry</a:t>
                </a:r>
                <a:r>
                  <a:rPr lang="es-ES" sz="1000" b="1" i="0" baseline="0" dirty="0" smtClean="0">
                    <a:effectLst/>
                  </a:rPr>
                  <a:t> </a:t>
                </a:r>
                <a:r>
                  <a:rPr lang="es-ES" sz="1000" b="1" i="0" baseline="0" dirty="0" err="1" smtClean="0">
                    <a:effectLst/>
                  </a:rPr>
                  <a:t>plant</a:t>
                </a:r>
                <a:r>
                  <a:rPr lang="es-ES" sz="1000" b="1" i="0" baseline="0" dirty="0" smtClean="0">
                    <a:effectLst/>
                  </a:rPr>
                  <a:t>)</a:t>
                </a:r>
                <a:endParaRPr lang="es-ES" sz="1000" dirty="0"/>
              </a:p>
            </c:rich>
          </c:tx>
          <c:layout>
            <c:manualLayout>
              <c:xMode val="edge"/>
              <c:yMode val="edge"/>
              <c:x val="1.9120856156659732E-2"/>
              <c:y val="0.178598399246704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s-ES"/>
            </a:p>
          </c:txPr>
        </c:title>
        <c:numFmt formatCode="#,##0.0;[Red]#,##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48377696"/>
        <c:crosses val="autoZero"/>
        <c:crossBetween val="between"/>
        <c:majorUnit val="0.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DC-4CFC-B435-0988F7DD1F86}"/>
              </c:ext>
            </c:extLst>
          </c:dPt>
          <c:dPt>
            <c:idx val="1"/>
            <c:invertIfNegative val="0"/>
            <c:bubble3D val="0"/>
            <c:spPr>
              <a:pattFill prst="ltUpDiag">
                <a:fgClr>
                  <a:srgbClr val="FF505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DC-4CFC-B435-0988F7DD1F86}"/>
              </c:ext>
            </c:extLst>
          </c:dPt>
          <c:dPt>
            <c:idx val="2"/>
            <c:invertIfNegative val="0"/>
            <c:bubble3D val="0"/>
            <c:spPr>
              <a:pattFill prst="ltUpDiag">
                <a:fgClr>
                  <a:srgbClr val="00808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4DC-4CFC-B435-0988F7DD1F86}"/>
              </c:ext>
            </c:extLst>
          </c:dPt>
          <c:dPt>
            <c:idx val="4"/>
            <c:invertIfNegative val="0"/>
            <c:bubble3D val="0"/>
            <c:spPr>
              <a:solidFill>
                <a:srgbClr val="FF5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4DC-4CFC-B435-0988F7DD1F86}"/>
              </c:ext>
            </c:extLst>
          </c:dPt>
          <c:dPt>
            <c:idx val="5"/>
            <c:invertIfNegative val="0"/>
            <c:bubble3D val="0"/>
            <c:spPr>
              <a:solidFill>
                <a:srgbClr val="00808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4DC-4CFC-B435-0988F7DD1F86}"/>
              </c:ext>
            </c:extLst>
          </c:dPt>
          <c:errBars>
            <c:errBarType val="both"/>
            <c:errValType val="cust"/>
            <c:noEndCap val="0"/>
            <c:plus>
              <c:numRef>
                <c:f>Delta!$AC$4:$AC$9</c:f>
                <c:numCache>
                  <c:formatCode>General</c:formatCode>
                  <c:ptCount val="6"/>
                  <c:pt idx="0">
                    <c:v>0.49086502687317141</c:v>
                  </c:pt>
                  <c:pt idx="1">
                    <c:v>1.3944233964291106</c:v>
                  </c:pt>
                  <c:pt idx="2">
                    <c:v>0.54283265655085633</c:v>
                  </c:pt>
                  <c:pt idx="3">
                    <c:v>1.0646949106430554</c:v>
                  </c:pt>
                  <c:pt idx="4">
                    <c:v>2.301578740483325</c:v>
                  </c:pt>
                  <c:pt idx="5">
                    <c:v>0.52657312456617378</c:v>
                  </c:pt>
                </c:numCache>
              </c:numRef>
            </c:plus>
            <c:minus>
              <c:numRef>
                <c:f>Delta!$AC$4:$AC$9</c:f>
                <c:numCache>
                  <c:formatCode>General</c:formatCode>
                  <c:ptCount val="6"/>
                  <c:pt idx="0">
                    <c:v>0.49086502687317141</c:v>
                  </c:pt>
                  <c:pt idx="1">
                    <c:v>1.3944233964291106</c:v>
                  </c:pt>
                  <c:pt idx="2">
                    <c:v>0.54283265655085633</c:v>
                  </c:pt>
                  <c:pt idx="3">
                    <c:v>1.0646949106430554</c:v>
                  </c:pt>
                  <c:pt idx="4">
                    <c:v>2.301578740483325</c:v>
                  </c:pt>
                  <c:pt idx="5">
                    <c:v>0.52657312456617378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multiLvlStrRef>
              <c:f>Delta!$Z$4:$AA$9</c:f>
              <c:multiLvlStrCache>
                <c:ptCount val="6"/>
                <c:lvl>
                  <c:pt idx="0">
                    <c:v>AS</c:v>
                  </c:pt>
                  <c:pt idx="1">
                    <c:v>AS+DP</c:v>
                  </c:pt>
                  <c:pt idx="2">
                    <c:v>AS+DS</c:v>
                  </c:pt>
                  <c:pt idx="3">
                    <c:v>AS</c:v>
                  </c:pt>
                  <c:pt idx="4">
                    <c:v>AS+DP</c:v>
                  </c:pt>
                  <c:pt idx="5">
                    <c:v>AS+DS</c:v>
                  </c:pt>
                </c:lvl>
                <c:lvl>
                  <c:pt idx="0">
                    <c:v>Ambient</c:v>
                  </c:pt>
                  <c:pt idx="3">
                    <c:v>Elevated</c:v>
                  </c:pt>
                </c:lvl>
              </c:multiLvlStrCache>
            </c:multiLvlStrRef>
          </c:cat>
          <c:val>
            <c:numRef>
              <c:f>Delta!$AB$4:$AB$9</c:f>
              <c:numCache>
                <c:formatCode>0.00</c:formatCode>
                <c:ptCount val="6"/>
                <c:pt idx="0">
                  <c:v>29.368864222618157</c:v>
                </c:pt>
                <c:pt idx="1">
                  <c:v>27.317185181806156</c:v>
                </c:pt>
                <c:pt idx="2">
                  <c:v>32.882598373482118</c:v>
                </c:pt>
                <c:pt idx="3">
                  <c:v>34.331026655306914</c:v>
                </c:pt>
                <c:pt idx="4">
                  <c:v>34.30146157489812</c:v>
                </c:pt>
                <c:pt idx="5">
                  <c:v>37.162397796907527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4DC-4CFC-B435-0988F7DD1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508466832"/>
        <c:axId val="508467816"/>
      </c:barChart>
      <c:catAx>
        <c:axId val="50846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08467816"/>
        <c:crosses val="autoZero"/>
        <c:auto val="1"/>
        <c:lblAlgn val="ctr"/>
        <c:lblOffset val="100"/>
        <c:noMultiLvlLbl val="0"/>
      </c:catAx>
      <c:valAx>
        <c:axId val="508467816"/>
        <c:scaling>
          <c:orientation val="minMax"/>
          <c:max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s-ES" dirty="0" smtClean="0"/>
                  <a:t>C:N ratio</a:t>
                </a:r>
                <a:endParaRPr lang="es-ES" dirty="0"/>
              </a:p>
            </c:rich>
          </c:tx>
          <c:layout>
            <c:manualLayout>
              <c:xMode val="edge"/>
              <c:yMode val="edge"/>
              <c:x val="8.3333333333333332E-3"/>
              <c:y val="0.309853091280256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s-E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08466832"/>
        <c:crosses val="autoZero"/>
        <c:crossBetween val="between"/>
        <c:majorUnit val="1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67253-DD02-48CE-B6A3-0C0937F4F99D}" type="datetimeFigureOut">
              <a:rPr lang="es-ES" smtClean="0"/>
              <a:t>18/12/2020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06237-92B7-48F6-9D24-B5E3D9780A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225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B29-6211-4682-BBF6-6BD7D8846AD4}" type="datetimeFigureOut">
              <a:rPr lang="es-ES" smtClean="0"/>
              <a:t>18/12/2020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C27D-AC0D-44BB-9BBF-0AA2E521BB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739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B29-6211-4682-BBF6-6BD7D8846AD4}" type="datetimeFigureOut">
              <a:rPr lang="es-ES" smtClean="0"/>
              <a:t>18/12/2020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C27D-AC0D-44BB-9BBF-0AA2E521BB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20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B29-6211-4682-BBF6-6BD7D8846AD4}" type="datetimeFigureOut">
              <a:rPr lang="es-ES" smtClean="0"/>
              <a:t>18/12/2020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C27D-AC0D-44BB-9BBF-0AA2E521BB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86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B29-6211-4682-BBF6-6BD7D8846AD4}" type="datetimeFigureOut">
              <a:rPr lang="es-ES" smtClean="0"/>
              <a:t>18/12/2020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C27D-AC0D-44BB-9BBF-0AA2E521BB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27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B29-6211-4682-BBF6-6BD7D8846AD4}" type="datetimeFigureOut">
              <a:rPr lang="es-ES" smtClean="0"/>
              <a:t>18/12/2020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C27D-AC0D-44BB-9BBF-0AA2E521BB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483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B29-6211-4682-BBF6-6BD7D8846AD4}" type="datetimeFigureOut">
              <a:rPr lang="es-ES" smtClean="0"/>
              <a:t>18/12/2020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C27D-AC0D-44BB-9BBF-0AA2E521BB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79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B29-6211-4682-BBF6-6BD7D8846AD4}" type="datetimeFigureOut">
              <a:rPr lang="es-ES" smtClean="0"/>
              <a:t>18/12/2020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C27D-AC0D-44BB-9BBF-0AA2E521BB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000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B29-6211-4682-BBF6-6BD7D8846AD4}" type="datetimeFigureOut">
              <a:rPr lang="es-ES" smtClean="0"/>
              <a:t>18/12/2020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C27D-AC0D-44BB-9BBF-0AA2E521BB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12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B29-6211-4682-BBF6-6BD7D8846AD4}" type="datetimeFigureOut">
              <a:rPr lang="es-ES" smtClean="0"/>
              <a:t>18/12/2020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C27D-AC0D-44BB-9BBF-0AA2E521BB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430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B29-6211-4682-BBF6-6BD7D8846AD4}" type="datetimeFigureOut">
              <a:rPr lang="es-ES" smtClean="0"/>
              <a:t>18/12/2020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C27D-AC0D-44BB-9BBF-0AA2E521BB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8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B29-6211-4682-BBF6-6BD7D8846AD4}" type="datetimeFigureOut">
              <a:rPr lang="es-ES" smtClean="0"/>
              <a:t>18/12/2020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C27D-AC0D-44BB-9BBF-0AA2E521BB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02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DB29-6211-4682-BBF6-6BD7D8846AD4}" type="datetimeFigureOut">
              <a:rPr lang="es-ES" smtClean="0"/>
              <a:t>18/12/2020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BC27D-AC0D-44BB-9BBF-0AA2E521BB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912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321224"/>
              </p:ext>
            </p:extLst>
          </p:nvPr>
        </p:nvGraphicFramePr>
        <p:xfrm>
          <a:off x="388306" y="0"/>
          <a:ext cx="2988000" cy="21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513061"/>
              </p:ext>
            </p:extLst>
          </p:nvPr>
        </p:nvGraphicFramePr>
        <p:xfrm>
          <a:off x="328660" y="2143410"/>
          <a:ext cx="3024000" cy="21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2589901"/>
              </p:ext>
            </p:extLst>
          </p:nvPr>
        </p:nvGraphicFramePr>
        <p:xfrm>
          <a:off x="580681" y="4373420"/>
          <a:ext cx="2772000" cy="2794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6" name="Grupo 15"/>
          <p:cNvGrpSpPr/>
          <p:nvPr/>
        </p:nvGrpSpPr>
        <p:grpSpPr>
          <a:xfrm>
            <a:off x="1399856" y="6922177"/>
            <a:ext cx="700624" cy="246221"/>
            <a:chOff x="2745961" y="3386292"/>
            <a:chExt cx="700624" cy="246221"/>
          </a:xfrm>
          <a:solidFill>
            <a:schemeClr val="bg1"/>
          </a:solidFill>
        </p:grpSpPr>
        <p:sp>
          <p:nvSpPr>
            <p:cNvPr id="17" name="Rectángulo 16"/>
            <p:cNvSpPr/>
            <p:nvPr/>
          </p:nvSpPr>
          <p:spPr>
            <a:xfrm>
              <a:off x="2745961" y="3396342"/>
              <a:ext cx="700624" cy="18087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2834282" y="3386292"/>
              <a:ext cx="495649" cy="24622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s-E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aCO</a:t>
              </a:r>
              <a:r>
                <a:rPr lang="es-ES" sz="10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s-E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2565638" y="6900572"/>
            <a:ext cx="700624" cy="256271"/>
            <a:chOff x="3647213" y="3396342"/>
            <a:chExt cx="700624" cy="256271"/>
          </a:xfrm>
          <a:solidFill>
            <a:schemeClr val="bg1"/>
          </a:solidFill>
        </p:grpSpPr>
        <p:sp>
          <p:nvSpPr>
            <p:cNvPr id="20" name="Rectángulo 19"/>
            <p:cNvSpPr/>
            <p:nvPr/>
          </p:nvSpPr>
          <p:spPr>
            <a:xfrm>
              <a:off x="3647213" y="3396342"/>
              <a:ext cx="700624" cy="18087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3748899" y="3406392"/>
              <a:ext cx="495649" cy="24622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s-E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eCO</a:t>
              </a:r>
              <a:r>
                <a:rPr lang="es-ES" sz="10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s-E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>
            <a:off x="2193771" y="142220"/>
            <a:ext cx="0" cy="1836000"/>
          </a:xfrm>
          <a:prstGeom prst="line">
            <a:avLst/>
          </a:prstGeom>
          <a:ln w="95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189838" y="4504496"/>
            <a:ext cx="0" cy="1872000"/>
          </a:xfrm>
          <a:prstGeom prst="line">
            <a:avLst/>
          </a:prstGeom>
          <a:ln w="95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2189838" y="2282479"/>
            <a:ext cx="0" cy="1836000"/>
          </a:xfrm>
          <a:prstGeom prst="line">
            <a:avLst/>
          </a:prstGeom>
          <a:ln w="95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n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0079" y="2351957"/>
            <a:ext cx="1440000" cy="200726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3029" y="4565281"/>
            <a:ext cx="1440000" cy="200727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8226" y="192033"/>
            <a:ext cx="1440000" cy="201337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1169253" y="13993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1171429" y="2295713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1180452" y="4512480"/>
            <a:ext cx="313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7" name="Rectángulo 36"/>
          <p:cNvSpPr/>
          <p:nvPr/>
        </p:nvSpPr>
        <p:spPr>
          <a:xfrm>
            <a:off x="427290" y="7211829"/>
            <a:ext cx="33463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Supplemental Fig.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Total leaf nitrogen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carbon content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C:N ratio (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). Pots were fertilized with ammonium sulphate (AS); ammonium sulphate + DMPP (AS+DP) and ammonium sulphate + DMPSA (AS+DS). Statistical analysis was made through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analysis of variance (two-way ANOVA) showing the effect of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GB" sz="1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(C), fertilizer treatment (T) and their interaction 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CxT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). Significant differences are marked with an asterisk (*) when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 &lt;0.05 and double asterisk (**) when p &lt;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0.01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1336785" y="6932227"/>
            <a:ext cx="700624" cy="246221"/>
            <a:chOff x="2745961" y="3386292"/>
            <a:chExt cx="700624" cy="246221"/>
          </a:xfrm>
          <a:solidFill>
            <a:schemeClr val="bg1"/>
          </a:solidFill>
        </p:grpSpPr>
        <p:sp>
          <p:nvSpPr>
            <p:cNvPr id="11" name="Rectángulo 10"/>
            <p:cNvSpPr/>
            <p:nvPr/>
          </p:nvSpPr>
          <p:spPr>
            <a:xfrm>
              <a:off x="2745961" y="3396342"/>
              <a:ext cx="700624" cy="18087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2834282" y="3386292"/>
              <a:ext cx="495649" cy="24622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s-E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aCO</a:t>
              </a:r>
              <a:r>
                <a:rPr lang="es-ES" sz="10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s-E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2355247" y="6910622"/>
            <a:ext cx="700624" cy="256271"/>
            <a:chOff x="3647213" y="3396342"/>
            <a:chExt cx="700624" cy="256271"/>
          </a:xfrm>
          <a:solidFill>
            <a:schemeClr val="bg1"/>
          </a:solidFill>
        </p:grpSpPr>
        <p:sp>
          <p:nvSpPr>
            <p:cNvPr id="14" name="Rectángulo 13"/>
            <p:cNvSpPr/>
            <p:nvPr/>
          </p:nvSpPr>
          <p:spPr>
            <a:xfrm>
              <a:off x="3647213" y="3396342"/>
              <a:ext cx="700624" cy="18087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3748899" y="3406392"/>
              <a:ext cx="495649" cy="24622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s-E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eCO</a:t>
              </a:r>
              <a:r>
                <a:rPr lang="es-ES" sz="10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s-E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204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2809</TotalTime>
  <Words>131</Words>
  <Application>Microsoft Office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UPV/EHU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 BOZAL</dc:creator>
  <cp:lastModifiedBy>Adrian BOZAL</cp:lastModifiedBy>
  <cp:revision>279</cp:revision>
  <dcterms:created xsi:type="dcterms:W3CDTF">2020-04-15T08:18:22Z</dcterms:created>
  <dcterms:modified xsi:type="dcterms:W3CDTF">2020-12-18T08:55:05Z</dcterms:modified>
</cp:coreProperties>
</file>